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80" r:id="rId12"/>
    <p:sldId id="281" r:id="rId13"/>
    <p:sldId id="282" r:id="rId14"/>
    <p:sldId id="268" r:id="rId15"/>
    <p:sldId id="269" r:id="rId16"/>
    <p:sldId id="257" r:id="rId17"/>
    <p:sldId id="270" r:id="rId18"/>
    <p:sldId id="271" r:id="rId19"/>
    <p:sldId id="272" r:id="rId20"/>
    <p:sldId id="273" r:id="rId21"/>
    <p:sldId id="274" r:id="rId22"/>
    <p:sldId id="276" r:id="rId23"/>
    <p:sldId id="275" r:id="rId24"/>
    <p:sldId id="278" r:id="rId25"/>
    <p:sldId id="277" r:id="rId26"/>
    <p:sldId id="28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69" d="100"/>
          <a:sy n="69" d="100"/>
        </p:scale>
        <p:origin x="7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title>
      <c:tx>
        <c:rich>
          <a:bodyPr/>
          <a:lstStyle/>
          <a:p>
            <a:pPr>
              <a:defRPr/>
            </a:pPr>
            <a:r>
              <a:rPr lang="uk-UA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Проліковано </a:t>
            </a:r>
            <a:r>
              <a:rPr lang="uk-UA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хворих, всього </a:t>
            </a:r>
          </a:p>
        </c:rich>
      </c:tx>
      <c:layout>
        <c:manualLayout>
          <c:xMode val="edge"/>
          <c:yMode val="edge"/>
          <c:x val="0.26140804525364031"/>
          <c:y val="2.084690553745929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2032667212637668"/>
          <c:y val="0.11162225243017269"/>
          <c:w val="0.50915650303456206"/>
          <c:h val="0.7602039549616556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проліковано хворих, всього </c:v>
                </c:pt>
              </c:strCache>
            </c:strRef>
          </c:tx>
          <c:invertIfNegative val="1"/>
          <c:dLbls>
            <c:dLbl>
              <c:idx val="0"/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10-4A90-A1F9-E71B456202C6}"/>
                </c:ext>
              </c:extLst>
            </c:dLbl>
            <c:dLbl>
              <c:idx val="1"/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10-4A90-A1F9-E71B456202C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І кв 2021 року</c:v>
                </c:pt>
                <c:pt idx="1">
                  <c:v>2020 РІК 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477</c:v>
                </c:pt>
                <c:pt idx="1">
                  <c:v>2787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10-4A90-A1F9-E71B45620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673344"/>
        <c:axId val="159679232"/>
      </c:barChart>
      <c:catAx>
        <c:axId val="159673344"/>
        <c:scaling>
          <c:orientation val="minMax"/>
        </c:scaling>
        <c:delete val="1"/>
        <c:axPos val="l"/>
        <c:numFmt formatCode="General" sourceLinked="0"/>
        <c:majorTickMark val="cross"/>
        <c:minorTickMark val="cross"/>
        <c:tickLblPos val="nextTo"/>
        <c:crossAx val="159679232"/>
        <c:crosses val="autoZero"/>
        <c:auto val="1"/>
        <c:lblAlgn val="ctr"/>
        <c:lblOffset val="100"/>
        <c:noMultiLvlLbl val="1"/>
      </c:catAx>
      <c:valAx>
        <c:axId val="159679232"/>
        <c:scaling>
          <c:orientation val="minMax"/>
        </c:scaling>
        <c:delete val="1"/>
        <c:axPos val="b"/>
        <c:majorGridlines/>
        <c:numFmt formatCode="General" sourceLinked="1"/>
        <c:majorTickMark val="cross"/>
        <c:minorTickMark val="cross"/>
        <c:tickLblPos val="nextTo"/>
        <c:crossAx val="159673344"/>
        <c:crosses val="autoZero"/>
        <c:crossBetween val="between"/>
      </c:valAx>
    </c:plotArea>
    <c:legend>
      <c:legendPos val="r"/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І кв 2021 року </c:v>
                </c:pt>
                <c:pt idx="1">
                  <c:v>2020 рік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1.004</c:v>
                </c:pt>
                <c:pt idx="1">
                  <c:v>0.66130000000000022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74-4004-B83C-B99A3FBC7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4566144"/>
        <c:axId val="164567680"/>
      </c:barChart>
      <c:catAx>
        <c:axId val="164566144"/>
        <c:scaling>
          <c:orientation val="minMax"/>
        </c:scaling>
        <c:delete val="1"/>
        <c:axPos val="l"/>
        <c:numFmt formatCode="General" sourceLinked="0"/>
        <c:majorTickMark val="cross"/>
        <c:minorTickMark val="cross"/>
        <c:tickLblPos val="nextTo"/>
        <c:crossAx val="164567680"/>
        <c:crosses val="autoZero"/>
        <c:auto val="1"/>
        <c:lblAlgn val="ctr"/>
        <c:lblOffset val="100"/>
        <c:noMultiLvlLbl val="1"/>
      </c:catAx>
      <c:valAx>
        <c:axId val="164567680"/>
        <c:scaling>
          <c:orientation val="minMax"/>
        </c:scaling>
        <c:delete val="1"/>
        <c:axPos val="b"/>
        <c:majorGridlines/>
        <c:numFmt formatCode="0.00%" sourceLinked="1"/>
        <c:majorTickMark val="cross"/>
        <c:minorTickMark val="cross"/>
        <c:tickLblPos val="nextTo"/>
        <c:crossAx val="164566144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2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І кв 2021 року</c:v>
                </c:pt>
                <c:pt idx="1">
                  <c:v>2020 рік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10.7</c:v>
                </c:pt>
                <c:pt idx="1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EF-42F0-8FD4-BD257C9D4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853248"/>
        <c:axId val="122854784"/>
      </c:barChart>
      <c:catAx>
        <c:axId val="122853248"/>
        <c:scaling>
          <c:orientation val="minMax"/>
        </c:scaling>
        <c:delete val="1"/>
        <c:axPos val="l"/>
        <c:numFmt formatCode="General" sourceLinked="0"/>
        <c:majorTickMark val="cross"/>
        <c:minorTickMark val="cross"/>
        <c:tickLblPos val="nextTo"/>
        <c:crossAx val="122854784"/>
        <c:crosses val="autoZero"/>
        <c:auto val="1"/>
        <c:lblAlgn val="ctr"/>
        <c:lblOffset val="100"/>
        <c:noMultiLvlLbl val="1"/>
      </c:catAx>
      <c:valAx>
        <c:axId val="122854784"/>
        <c:scaling>
          <c:orientation val="minMax"/>
        </c:scaling>
        <c:delete val="1"/>
        <c:axPos val="b"/>
        <c:majorGridlines/>
        <c:numFmt formatCode="General" sourceLinked="1"/>
        <c:majorTickMark val="cross"/>
        <c:minorTickMark val="cross"/>
        <c:tickLblPos val="nextTo"/>
        <c:crossAx val="122853248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1157655995299679"/>
          <c:y val="4.8809261803783498E-2"/>
          <c:w val="0.55448845680004288"/>
          <c:h val="0.81449721716381573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всього померлих по закладу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І кв 2021 року</c:v>
                </c:pt>
                <c:pt idx="1">
                  <c:v>2020 рік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88</c:v>
                </c:pt>
                <c:pt idx="1">
                  <c:v>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76-4595-B906-B7EFD09F64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померлі від COVID-19</c:v>
                </c:pt>
              </c:strCache>
            </c:strRef>
          </c:tx>
          <c:invertIfNegative val="1"/>
          <c:dLbls>
            <c:spPr>
              <a:noFill/>
              <a:ln>
                <a:noFill/>
              </a:ln>
              <a:effectLst/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І кв 2021 року</c:v>
                </c:pt>
                <c:pt idx="1">
                  <c:v>2020 рік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66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76-4595-B906-B7EFD09F64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4726272"/>
        <c:axId val="164727808"/>
      </c:barChart>
      <c:catAx>
        <c:axId val="164726272"/>
        <c:scaling>
          <c:orientation val="minMax"/>
        </c:scaling>
        <c:delete val="1"/>
        <c:axPos val="l"/>
        <c:numFmt formatCode="General" sourceLinked="0"/>
        <c:majorTickMark val="cross"/>
        <c:minorTickMark val="cross"/>
        <c:tickLblPos val="nextTo"/>
        <c:crossAx val="164727808"/>
        <c:crosses val="autoZero"/>
        <c:auto val="1"/>
        <c:lblAlgn val="ctr"/>
        <c:lblOffset val="100"/>
        <c:noMultiLvlLbl val="1"/>
      </c:catAx>
      <c:valAx>
        <c:axId val="164727808"/>
        <c:scaling>
          <c:orientation val="minMax"/>
        </c:scaling>
        <c:delete val="1"/>
        <c:axPos val="b"/>
        <c:majorGridlines/>
        <c:numFmt formatCode="General" sourceLinked="1"/>
        <c:majorTickMark val="cross"/>
        <c:minorTickMark val="cross"/>
        <c:tickLblPos val="nextTo"/>
        <c:crossAx val="164726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437211672868875"/>
          <c:y val="0.4878683694490546"/>
          <c:w val="0.25388391355291939"/>
          <c:h val="0.23074644444047906"/>
        </c:manualLayout>
      </c:layout>
      <c:overlay val="1"/>
    </c:legend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BE5CD-5B3D-4E1C-BDEC-183EB15FF38E}" type="datetimeFigureOut">
              <a:rPr lang="uk-UA" smtClean="0"/>
              <a:pPr/>
              <a:t>26.10.2022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3495D-3A8B-4B1F-BA53-475BA1591976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55F15-A494-4A3B-AECD-08E807214084}" type="slidenum">
              <a:rPr lang="uk-UA" smtClean="0"/>
              <a:pPr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4236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8786842" cy="2857520"/>
          </a:xfrm>
        </p:spPr>
        <p:txBody>
          <a:bodyPr>
            <a:normAutofit/>
          </a:bodyPr>
          <a:lstStyle/>
          <a:p>
            <a:pPr algn="ctr"/>
            <a:r>
              <a:rPr lang="uk-UA" sz="3600" cap="none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АНАЛІЗ РОБОТИ </a:t>
            </a:r>
            <a:r>
              <a:rPr lang="uk-UA" sz="3600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uk-UA" sz="3600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uk-UA" sz="3600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КНП “ВІННИЦЬКА МІСЬКА КЛІНІЧНА ЛІКАРНЯ №3”</a:t>
            </a:r>
            <a:br>
              <a:rPr lang="uk-UA" sz="3600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uk-UA" sz="3600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 2020 ТА І КВАРТАЛ 2021 РОКІВ</a:t>
            </a:r>
            <a:endParaRPr lang="uk-UA" sz="3600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5857892"/>
            <a:ext cx="3929090" cy="7143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Вінниця 2021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800" b="1" u="sng" dirty="0" smtClean="0">
                <a:solidFill>
                  <a:srgbClr val="0070C0"/>
                </a:solidFill>
              </a:rPr>
              <a:t>Кадровий склад закладу (продовження)</a:t>
            </a:r>
            <a:br>
              <a:rPr lang="uk-UA" sz="18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i="1" dirty="0" err="1" smtClean="0">
                <a:solidFill>
                  <a:schemeClr val="tx1"/>
                </a:solidFill>
                <a:latin typeface="Arial Black" pitchFamily="34" charset="0"/>
              </a:rPr>
              <a:t>Параклінічні</a:t>
            </a:r>
            <a:r>
              <a:rPr lang="uk-UA" sz="1600" b="1" i="1" dirty="0" smtClean="0">
                <a:solidFill>
                  <a:schemeClr val="tx1"/>
                </a:solidFill>
                <a:latin typeface="Arial Black" pitchFamily="34" charset="0"/>
              </a:rPr>
              <a:t> служби</a:t>
            </a: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endParaRPr lang="uk-UA" sz="1600" b="1" u="sng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428736"/>
          <a:ext cx="8252452" cy="2200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28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Назва служби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Кількість працюючих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Лікарі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Середній медперсонал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Інший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Пенсіонери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Ультразвукові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Функціональна діагностика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Рентгенологічні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Лабораторні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571472" y="4143380"/>
          <a:ext cx="8252452" cy="2286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28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Назва служби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Кількість працюючих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Лікарі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Середній медперсонал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Інший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Пенсіонери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7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Адміністративно-господарча служба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-698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-698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571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571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-698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-698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571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571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100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100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kumimoji="0" lang="uk-UA" sz="11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Інформаційно-аналітична служба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Аптека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2286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Харчоблок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69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-69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14744" y="3786190"/>
            <a:ext cx="21483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i="1" dirty="0" smtClean="0">
                <a:latin typeface="Arial Black" pitchFamily="34" charset="0"/>
              </a:rPr>
              <a:t>Допоміжні служби </a:t>
            </a:r>
            <a:endParaRPr lang="uk-UA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1.3. МАТЕРІАЛЬНО-ТЕХНІЧНА БАЗА</a:t>
            </a:r>
            <a:b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uk-UA" sz="24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СТАЦІОНАР</a:t>
            </a:r>
            <a:endParaRPr lang="uk-UA" sz="24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2143116"/>
          <a:ext cx="8329644" cy="268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2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6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67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Профіль ліжок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Площа структурного підрозділу, м2</a:t>
                      </a:r>
                      <a:endParaRPr lang="uk-UA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Площа палат, м2</a:t>
                      </a:r>
                      <a:endParaRPr lang="uk-UA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-57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Середня кількість хворих в палаті</a:t>
                      </a:r>
                      <a:endParaRPr lang="uk-UA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Кількість одиниць дороговартісного обладнання </a:t>
                      </a:r>
                      <a:endParaRPr lang="uk-UA" sz="1100" b="1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Вартість </a:t>
                      </a:r>
                      <a:r>
                        <a:rPr lang="uk-UA" sz="14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дороговартісного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обладнання, </a:t>
                      </a:r>
                      <a:r>
                        <a:rPr lang="uk-UA" sz="14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грн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3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3595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1795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104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8 618 243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9568">
                <a:tc>
                  <a:txBody>
                    <a:bodyPr/>
                    <a:lstStyle/>
                    <a:p>
                      <a:pPr indent="-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В т.ч. терапевтичних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2990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1495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6 463 682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3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хірургічних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600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2 154 560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АМБУЛАТОРНА ДОПОМОГА</a:t>
            </a:r>
            <a:endParaRPr lang="uk-UA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186765" cy="2900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3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7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73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074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Спеціальність</a:t>
                      </a:r>
                      <a:endParaRPr lang="uk-UA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Площа структурного підрозділу, м2</a:t>
                      </a:r>
                      <a:endParaRPr lang="uk-UA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Площа кабінетів, м2</a:t>
                      </a:r>
                      <a:endParaRPr lang="uk-UA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Кількість одиниць дороговартісного обладнання </a:t>
                      </a:r>
                      <a:endParaRPr lang="uk-UA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571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Вартість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дороговартісного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обладнання,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грн</a:t>
                      </a:r>
                      <a:endParaRPr lang="uk-UA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9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1000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550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503 832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9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В т.ч. терапевти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600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400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302 299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97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хірури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300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201 532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ПАРАКЛІНІЧНІ СЛУЖБИ</a:t>
            </a:r>
            <a:endParaRPr lang="uk-UA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1600201"/>
          <a:ext cx="8215372" cy="3186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3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3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3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66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 служби</a:t>
                      </a:r>
                      <a:endParaRPr lang="uk-UA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Площа структурного підрозділу, м2</a:t>
                      </a:r>
                      <a:endParaRPr lang="uk-UA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Кількість одиниць дороговартісного обладнання </a:t>
                      </a:r>
                      <a:endParaRPr lang="uk-UA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Вартість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дороговартісного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обладнання,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грн</a:t>
                      </a:r>
                      <a:endParaRPr lang="uk-UA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088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1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Функціональна діагностика</a:t>
                      </a:r>
                      <a:r>
                        <a:rPr lang="uk-UA" sz="1100" b="1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uk-UA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365 896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633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1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Рентген-кабінет</a:t>
                      </a:r>
                      <a:r>
                        <a:rPr lang="uk-UA" sz="1100" b="1" kern="12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uk-UA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856 153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72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uk-UA" sz="1100" b="1" kern="12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КДЛ</a:t>
                      </a:r>
                      <a:endParaRPr lang="uk-UA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220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1 330 856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016">
                <a:tc>
                  <a:txBody>
                    <a:bodyPr/>
                    <a:lstStyle/>
                    <a:p>
                      <a:r>
                        <a:rPr lang="uk-UA" sz="1100" b="1" kern="12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Кабінет УЗД</a:t>
                      </a:r>
                      <a:endParaRPr lang="uk-UA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663 975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2296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800" b="1" u="sng" dirty="0" smtClean="0">
                <a:solidFill>
                  <a:srgbClr val="0070C0"/>
                </a:solidFill>
              </a:rPr>
              <a:t>1.4. Виконана робота</a:t>
            </a:r>
            <a:br>
              <a:rPr lang="uk-UA" sz="18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i="1" dirty="0" smtClean="0">
                <a:solidFill>
                  <a:schemeClr val="tx1"/>
                </a:solidFill>
                <a:latin typeface="Arial Black" pitchFamily="34" charset="0"/>
              </a:rPr>
              <a:t>Стаціонар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endParaRPr lang="uk-UA" sz="1600" b="1" u="sng" dirty="0" smtClean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14744" y="3500438"/>
            <a:ext cx="25571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i="1" dirty="0" smtClean="0">
                <a:latin typeface="Arial Black" pitchFamily="34" charset="0"/>
              </a:rPr>
              <a:t>Амбулаторна допомога</a:t>
            </a:r>
            <a:endParaRPr lang="uk-UA" sz="14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00034" y="1428736"/>
          <a:ext cx="8229600" cy="1895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1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Профіль ліжок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Проліковано хворих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Проведено оперативних втручань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Проліковано хворих </a:t>
                      </a:r>
                      <a:endParaRPr lang="uk-UA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1 лікаря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1100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2776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939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360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745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68,8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173,5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58,7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1590" indent="-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 т.ч.   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726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795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66,0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181,7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72,3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374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777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360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745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74,8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155,4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28,8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Содержимое 7"/>
          <p:cNvGraphicFramePr>
            <a:graphicFrameLocks/>
          </p:cNvGraphicFramePr>
          <p:nvPr/>
        </p:nvGraphicFramePr>
        <p:xfrm>
          <a:off x="500034" y="4000504"/>
          <a:ext cx="8229600" cy="2091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0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17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indent="-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Спеціальність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Проконсультовано пацієнтів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Проведено оперативних втручань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558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Проконсультовано пацієнтів 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5588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Times New Roman"/>
                          <a:ea typeface="Times New Roman"/>
                          <a:cs typeface="Times New Roman"/>
                        </a:rPr>
                        <a:t>на 1 лікаря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17643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42418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10211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289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627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735,1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1766,7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464, 3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1590" indent="-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В т.ч.   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4934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11730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3642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617,3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1466,4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455,2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15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  <a:cs typeface="Times New Roman"/>
                        </a:rPr>
                        <a:t>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12709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30688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6569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289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Calibri"/>
                          <a:cs typeface="Times New Roman"/>
                        </a:rPr>
                        <a:t>627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85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794,2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1918,5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469,1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600" b="1" i="1" dirty="0" smtClean="0">
                <a:latin typeface="Arial Black" pitchFamily="34" charset="0"/>
              </a:rPr>
              <a:t/>
            </a:r>
            <a:br>
              <a:rPr lang="uk-UA" sz="1600" b="1" i="1" dirty="0" smtClean="0">
                <a:latin typeface="Arial Black" pitchFamily="34" charset="0"/>
              </a:rPr>
            </a:br>
            <a:r>
              <a:rPr lang="uk-UA" sz="1800" b="1" u="sng" dirty="0" smtClean="0">
                <a:solidFill>
                  <a:srgbClr val="0070C0"/>
                </a:solidFill>
              </a:rPr>
              <a:t>1.4. Виконана робота (продовження)</a:t>
            </a:r>
            <a:br>
              <a:rPr lang="uk-UA" sz="18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err="1" smtClean="0">
                <a:solidFill>
                  <a:schemeClr val="tx1"/>
                </a:solidFill>
                <a:latin typeface="Arial Black" pitchFamily="34" charset="0"/>
              </a:rPr>
              <a:t>Параклінічні</a:t>
            </a:r>
            <a:r>
              <a:rPr lang="uk-UA" sz="1600" b="1" i="1" dirty="0" smtClean="0">
                <a:solidFill>
                  <a:schemeClr val="tx1"/>
                </a:solidFill>
                <a:latin typeface="Arial Black" pitchFamily="34" charset="0"/>
              </a:rPr>
              <a:t> служби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endParaRPr lang="uk-UA" sz="1600" b="1" u="sng" dirty="0" smtClean="0">
              <a:solidFill>
                <a:srgbClr val="0070C0"/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500034" y="1928802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indent="-3429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Назва служби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Проведено досліджень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55431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125084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68553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 т.ч.:  Ультразвукові дослідження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3523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6945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1793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7180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Функціональна </a:t>
                      </a: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діагностика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744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1694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283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7180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Рентгенологічні дослідження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2550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5832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1660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7180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Лабораторні дослідження</a:t>
                      </a:r>
                      <a:endParaRPr lang="uk-UA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48614</a:t>
                      </a:r>
                      <a:endParaRPr lang="uk-UA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110613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64817</a:t>
                      </a:r>
                      <a:endParaRPr lang="uk-UA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186766" cy="165416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2. ПРОГРАМА ФІНАНСОВО-ЕКОНОМІЧНОЇ ДІЯЛЬНОСТІ</a:t>
            </a:r>
            <a:br>
              <a:rPr lang="uk-UA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b="1" dirty="0" smtClean="0"/>
              <a:t> </a:t>
            </a:r>
            <a:r>
              <a:rPr lang="ru-RU" sz="2200" b="1" dirty="0" smtClean="0"/>
              <a:t>2.1.    </a:t>
            </a:r>
            <a:r>
              <a:rPr lang="ru-RU" sz="2200" b="1" dirty="0" err="1" smtClean="0"/>
              <a:t>Оцінка</a:t>
            </a:r>
            <a:r>
              <a:rPr lang="ru-RU" sz="2200" b="1" dirty="0" smtClean="0"/>
              <a:t> стану </a:t>
            </a:r>
            <a:r>
              <a:rPr lang="ru-RU" sz="2200" b="1" dirty="0" err="1" smtClean="0"/>
              <a:t>фінансування</a:t>
            </a:r>
            <a:r>
              <a:rPr lang="ru-RU" sz="2200" b="1" dirty="0" smtClean="0"/>
              <a:t> за 2020 - і квартал 2021 роки</a:t>
            </a:r>
            <a:r>
              <a:rPr lang="ru-RU" sz="2200" dirty="0" smtClean="0"/>
              <a:t> </a:t>
            </a:r>
            <a:endParaRPr lang="uk-UA" sz="22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857364"/>
          <a:ext cx="8501060" cy="4857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1422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КЕКВ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Профінансовано за 2020 рік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Фінансування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за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рахунок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НСЗУ за 2020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рік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Профінансовано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за І квартал  2021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рік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Фінансування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за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рахунок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НСЗУ за І квартал 2021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рік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37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Заробітна плата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6903844,00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18115882,15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2709605,00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11188121,85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017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Нарахування на з/ту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1444329,00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3831351,87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568085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2350672,39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54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Предмети, матеріали, інвентар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780583,00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516902,34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190256,28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74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Медикаменти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13567014,00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3290846,48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4366659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9117608,3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76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Продукути харчування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150000,00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234232,13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119328,69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017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Оплата послуг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1588818,00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465391,23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38340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258727,37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476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Оплата теплопостачання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1218232,00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907311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17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Оплата водопостачання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103352,00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271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Оплата електропостачання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497204,00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017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Оплата ТВП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107271,00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770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Відшкодування пільгових пенсій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24500,00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359941,63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43781,58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6584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Придбання обладнання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39200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7554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ВСЬОГО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26385147,00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26814547,83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8864612,00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23307696,46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2.2. </a:t>
            </a:r>
            <a:r>
              <a:rPr lang="ru-RU" sz="2800" b="1" dirty="0" err="1" smtClean="0"/>
              <a:t>Аналіз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реалізації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програм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медичних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гарантій</a:t>
            </a:r>
            <a:r>
              <a:rPr lang="ru-RU" sz="2800" b="1" dirty="0" smtClean="0"/>
              <a:t>: </a:t>
            </a:r>
            <a:r>
              <a:rPr lang="ru-RU" sz="2800" b="1" dirty="0" err="1" smtClean="0"/>
              <a:t>перелік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пакетів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медичнх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послуг</a:t>
            </a:r>
            <a:r>
              <a:rPr lang="ru-RU" sz="2800" b="1" dirty="0" smtClean="0"/>
              <a:t> та </a:t>
            </a:r>
            <a:r>
              <a:rPr lang="ru-RU" sz="2800" b="1" dirty="0" err="1" smtClean="0"/>
              <a:t>сум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фінансування</a:t>
            </a:r>
            <a:endParaRPr lang="uk-UA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2" y="1285860"/>
          <a:ext cx="8715436" cy="5286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7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8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ПАКЕТИ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грн</a:t>
                      </a:r>
                      <a:endParaRPr lang="uk-UA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Хірургічні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операції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доросли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дітям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у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стаціонарних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умовах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784325,40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27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Стаціонарна допомога дорослим та дітям без проведення хірургічних операцій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2616056,70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4355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Амбулаторна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вторинна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спеціалізована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) та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третинна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високоспеціалізована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медична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допомога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дорослим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дітям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включаючи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медичну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реабілітацію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стоматологічну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допомогу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1533726,54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74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Стаціонарна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паліативна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медична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допомога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дорослим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дітям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984483,72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773"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Стаціонарна допомога пацієнтів з гострою респіраторною хворобою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COVID 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7623118,97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8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Перехідне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фінансове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забезпечення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комплексного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надання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медичних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послуг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1879550,46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785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Всього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15421261,79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186766" cy="714380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err="1" smtClean="0"/>
              <a:t>Очікуваний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обсяг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коштів</a:t>
            </a:r>
            <a:r>
              <a:rPr lang="ru-RU" sz="1600" b="1" dirty="0" smtClean="0"/>
              <a:t>, </a:t>
            </a:r>
            <a:r>
              <a:rPr lang="ru-RU" sz="1600" b="1" dirty="0" err="1" smtClean="0"/>
              <a:t>що</a:t>
            </a:r>
            <a:r>
              <a:rPr lang="ru-RU" sz="1600" b="1" dirty="0" smtClean="0"/>
              <a:t> </a:t>
            </a:r>
            <a:r>
              <a:rPr lang="ru-RU" sz="1600" b="1" dirty="0" err="1" smtClean="0"/>
              <a:t>можуть</a:t>
            </a:r>
            <a:r>
              <a:rPr lang="ru-RU" sz="1600" b="1" dirty="0" smtClean="0"/>
              <a:t> бути </a:t>
            </a:r>
            <a:r>
              <a:rPr lang="ru-RU" sz="1600" b="1" dirty="0" err="1" smtClean="0"/>
              <a:t>спрямовані</a:t>
            </a:r>
            <a:r>
              <a:rPr lang="ru-RU" sz="1600" b="1" dirty="0" smtClean="0"/>
              <a:t> на </a:t>
            </a:r>
            <a:r>
              <a:rPr lang="ru-RU" sz="1600" b="1" dirty="0" err="1" smtClean="0"/>
              <a:t>фінансування</a:t>
            </a:r>
            <a:r>
              <a:rPr lang="ru-RU" sz="1600" b="1" dirty="0" smtClean="0"/>
              <a:t> за </a:t>
            </a:r>
            <a:r>
              <a:rPr lang="ru-RU" sz="1600" b="1" dirty="0" err="1" smtClean="0"/>
              <a:t>рахунок</a:t>
            </a:r>
            <a:r>
              <a:rPr lang="ru-RU" sz="1600" b="1" dirty="0" smtClean="0"/>
              <a:t> ВМОТГ</a:t>
            </a:r>
            <a:endParaRPr lang="uk-UA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4" y="928675"/>
          <a:ext cx="8929716" cy="59293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8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8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82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8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06763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КЕКВ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Профінансовано за 2020рік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Фінансування за рахунок НСЗУ за 2020 рік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Профінансовано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за І квартал  2021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рік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Фінансування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за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рахунок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НСЗУ за І квартал 2021 </a:t>
                      </a:r>
                      <a:r>
                        <a:rPr lang="ru-RU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рік</a:t>
                      </a:r>
                      <a:endParaRPr lang="ru-RU" sz="11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00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uk-UA" sz="1200" b="1" i="1" u="none" strike="noStrike" dirty="0" err="1">
                          <a:solidFill>
                            <a:srgbClr val="000000"/>
                          </a:solidFill>
                          <a:latin typeface="Arial Cyr"/>
                        </a:rPr>
                        <a:t>Інф</a:t>
                      </a:r>
                      <a:r>
                        <a:rPr lang="uk-UA" sz="1200" b="1" i="1" u="none" strike="noStrike" dirty="0" smtClean="0">
                          <a:solidFill>
                            <a:srgbClr val="000000"/>
                          </a:solidFill>
                          <a:latin typeface="Arial Cyr"/>
                        </a:rPr>
                        <a:t>. галузі</a:t>
                      </a:r>
                      <a:endParaRPr lang="uk-UA" sz="1200" b="1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uk-UA" sz="1200" b="1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Предмети, матеріали, інвентар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119470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516902,34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uk-UA" sz="1200" b="0" i="0" u="none" strike="noStrike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190256,28</a:t>
                      </a:r>
                    </a:p>
                    <a:p>
                      <a:pPr algn="l" fontAlgn="b"/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006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послуг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465391,23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38340,00</a:t>
                      </a:r>
                    </a:p>
                    <a:p>
                      <a:pPr algn="r" fontAlgn="ctr"/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258727,37</a:t>
                      </a:r>
                    </a:p>
                    <a:p>
                      <a:pPr algn="r" fontAlgn="b"/>
                      <a:endParaRPr lang="uk-UA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00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uk-UA" sz="12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Стоп-грип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uk-UA" sz="1200" b="1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00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Медикаменти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19700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952284,28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1157282,19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254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Забезпечення готовності закладів охорони здоровя до COVID 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12662617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2338562,20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4366659,00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7960326,11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00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uk-UA" sz="12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Енергоносії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uk-UA" sz="1200" b="1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33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теплопостачання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1218232,00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907311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500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водопостачання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103352,00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36326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33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електропостачання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497204,00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220519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500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ТВП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107271,00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00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uk-UA" sz="1200" b="1" i="1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Капітальні видатки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uk-UA" sz="1200" b="1" i="1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33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Придбання основних засобів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8275590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300000,00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5001">
                <a:tc>
                  <a:txBody>
                    <a:bodyPr/>
                    <a:lstStyle/>
                    <a:p>
                      <a:pPr algn="l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Капітальний ремонт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5001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Всього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10465919,00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1934577,85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2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1520263,00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uk-UA" sz="1100" b="1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sz="2000" b="1" dirty="0" err="1" smtClean="0"/>
              <a:t>Очікуваний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обсяг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коштів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можуть</a:t>
            </a:r>
            <a:r>
              <a:rPr lang="ru-RU" sz="2000" b="1" dirty="0" smtClean="0"/>
              <a:t> бути </a:t>
            </a:r>
            <a:r>
              <a:rPr lang="ru-RU" sz="2000" b="1" dirty="0" err="1" smtClean="0"/>
              <a:t>спрямований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фінансування</a:t>
            </a:r>
            <a:r>
              <a:rPr lang="ru-RU" sz="2000" b="1" dirty="0" smtClean="0"/>
              <a:t>  (</a:t>
            </a:r>
            <a:r>
              <a:rPr lang="ru-RU" sz="2000" b="1" dirty="0" err="1" smtClean="0"/>
              <a:t>благодійні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кошти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гранти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дарунки</a:t>
            </a:r>
            <a:r>
              <a:rPr lang="ru-RU" sz="2000" b="1" dirty="0" smtClean="0"/>
              <a:t>)</a:t>
            </a:r>
            <a:endParaRPr lang="uk-UA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50" y="1285874"/>
          <a:ext cx="8572500" cy="535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5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КЕКВ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Надійшло за 2020рік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Надійшло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за І квартал 2021рік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Предмети, матеріали, інвентар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856920,66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143629,97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Медикаменти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355662,66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1048585,52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Продукути харчування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12344,07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Оплата послуг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 dirty="0">
                          <a:solidFill>
                            <a:srgbClr val="000000"/>
                          </a:solidFill>
                          <a:latin typeface="Arial Cyr"/>
                        </a:rPr>
                        <a:t>3450,00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Інші видатки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Придбання основних засобів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2069654,06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749450,64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ctr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Капітальний ремонт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1200" b="0" i="0" u="none" strike="noStrike">
                          <a:solidFill>
                            <a:srgbClr val="000000"/>
                          </a:solidFill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5315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Всього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3298031,45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1941666,13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Autofit/>
          </a:bodyPr>
          <a:lstStyle/>
          <a:p>
            <a:r>
              <a:rPr lang="uk-UA" sz="32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ОПИСОВА ЧАСТИНА:</a:t>
            </a:r>
            <a:endParaRPr lang="uk-UA" sz="32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58204" cy="6000768"/>
          </a:xfrm>
        </p:spPr>
        <p:txBody>
          <a:bodyPr>
            <a:normAutofit/>
          </a:bodyPr>
          <a:lstStyle/>
          <a:p>
            <a:r>
              <a:rPr lang="uk-UA" sz="2000" dirty="0" smtClean="0"/>
              <a:t>Заклад </a:t>
            </a:r>
            <a:r>
              <a:rPr lang="ru-RU" sz="2000" dirty="0" err="1" smtClean="0"/>
              <a:t>надає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послуги</a:t>
            </a:r>
            <a:r>
              <a:rPr lang="ru-RU" sz="2000" dirty="0" smtClean="0"/>
              <a:t> </a:t>
            </a:r>
            <a:r>
              <a:rPr lang="ru-RU" sz="2000" dirty="0" err="1" smtClean="0"/>
              <a:t>вторинної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спеціалізованої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медичної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допомоги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населенню</a:t>
            </a:r>
            <a:r>
              <a:rPr lang="ru-RU" sz="2000" dirty="0" smtClean="0"/>
              <a:t> в порядку та на </a:t>
            </a:r>
            <a:r>
              <a:rPr lang="ru-RU" sz="2000" dirty="0" err="1" smtClean="0"/>
              <a:t>умовах</a:t>
            </a:r>
            <a:r>
              <a:rPr lang="ru-RU" sz="2000" dirty="0" smtClean="0"/>
              <a:t>, </a:t>
            </a:r>
            <a:r>
              <a:rPr lang="ru-RU" sz="2000" dirty="0" err="1" smtClean="0"/>
              <a:t>встановлених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законодавством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та Статутом. </a:t>
            </a:r>
          </a:p>
          <a:p>
            <a:pPr>
              <a:buNone/>
            </a:pPr>
            <a:endParaRPr lang="ru-RU" sz="2000" dirty="0" smtClean="0"/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В </a:t>
            </a:r>
            <a:r>
              <a:rPr lang="ru-RU" sz="2000" dirty="0" err="1" smtClean="0"/>
              <a:t>закладі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функціонує</a:t>
            </a:r>
            <a:r>
              <a:rPr lang="ru-RU" sz="2000" dirty="0" smtClean="0"/>
              <a:t> 150 </a:t>
            </a:r>
            <a:r>
              <a:rPr lang="ru-RU" sz="2000" dirty="0" err="1" smtClean="0"/>
              <a:t>цілодобових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ліжок</a:t>
            </a:r>
            <a:endParaRPr lang="ru-RU" sz="2000" dirty="0" smtClean="0"/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В 2020 </a:t>
            </a:r>
            <a:r>
              <a:rPr lang="ru-RU" sz="2000" dirty="0" err="1" smtClean="0"/>
              <a:t>році</a:t>
            </a:r>
            <a:r>
              <a:rPr lang="ru-RU" sz="2000" dirty="0" smtClean="0"/>
              <a:t> (до 15 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) </a:t>
            </a:r>
            <a:r>
              <a:rPr lang="ru-RU" sz="2000" dirty="0" err="1" smtClean="0"/>
              <a:t>функціонували</a:t>
            </a:r>
            <a:r>
              <a:rPr lang="ru-RU" sz="2000" dirty="0" smtClean="0"/>
              <a:t>: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err="1" smtClean="0"/>
              <a:t>Відділення</a:t>
            </a:r>
            <a:r>
              <a:rPr lang="ru-RU" sz="2000" dirty="0" smtClean="0"/>
              <a:t> «</a:t>
            </a:r>
            <a:r>
              <a:rPr lang="ru-RU" sz="2000" dirty="0" err="1" smtClean="0"/>
              <a:t>Хоспіс</a:t>
            </a:r>
            <a:r>
              <a:rPr lang="ru-RU" sz="2000" dirty="0" smtClean="0"/>
              <a:t>» на 65 </a:t>
            </a:r>
            <a:r>
              <a:rPr lang="ru-RU" sz="2000" dirty="0" err="1" smtClean="0"/>
              <a:t>ліжок</a:t>
            </a:r>
            <a:endParaRPr lang="ru-RU" sz="2000" dirty="0" smtClean="0"/>
          </a:p>
          <a:p>
            <a:pPr>
              <a:buFont typeface="Wingdings" pitchFamily="2" charset="2"/>
              <a:buChar char="§"/>
            </a:pPr>
            <a:r>
              <a:rPr lang="ru-RU" sz="2000" dirty="0" err="1" smtClean="0"/>
              <a:t>Терапевтичне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відділення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ПІТ на 30 </a:t>
            </a:r>
            <a:r>
              <a:rPr lang="ru-RU" sz="2000" dirty="0" err="1" smtClean="0"/>
              <a:t>ліжок</a:t>
            </a:r>
            <a:endParaRPr lang="ru-RU" sz="2000" dirty="0" smtClean="0"/>
          </a:p>
          <a:p>
            <a:pPr>
              <a:buFont typeface="Wingdings" pitchFamily="2" charset="2"/>
              <a:buChar char="§"/>
            </a:pPr>
            <a:r>
              <a:rPr lang="ru-RU" sz="2000" dirty="0" err="1" smtClean="0"/>
              <a:t>Терапевтичне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відділення</a:t>
            </a:r>
            <a:r>
              <a:rPr lang="ru-RU" sz="2000" dirty="0" smtClean="0"/>
              <a:t> на 30 </a:t>
            </a:r>
            <a:r>
              <a:rPr lang="ru-RU" sz="2000" dirty="0" err="1" smtClean="0"/>
              <a:t>ліжок</a:t>
            </a:r>
            <a:endParaRPr lang="ru-RU" sz="2000" dirty="0" smtClean="0"/>
          </a:p>
          <a:p>
            <a:pPr>
              <a:buFont typeface="Wingdings" pitchFamily="2" charset="2"/>
              <a:buChar char="§"/>
            </a:pPr>
            <a:r>
              <a:rPr lang="ru-RU" sz="2000" dirty="0" err="1" smtClean="0"/>
              <a:t>Відділення</a:t>
            </a:r>
            <a:r>
              <a:rPr lang="ru-RU" sz="2000" dirty="0" smtClean="0"/>
              <a:t> «МЦМХО» на 25 </a:t>
            </a:r>
            <a:r>
              <a:rPr lang="ru-RU" sz="2000" dirty="0" err="1" smtClean="0"/>
              <a:t>ліжок</a:t>
            </a:r>
            <a:r>
              <a:rPr lang="ru-RU" sz="2000" dirty="0" smtClean="0"/>
              <a:t> 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З 15 </a:t>
            </a:r>
            <a:r>
              <a:rPr lang="ru-RU" sz="2000" dirty="0" err="1" smtClean="0"/>
              <a:t>вересня</a:t>
            </a:r>
            <a:r>
              <a:rPr lang="ru-RU" sz="2000" dirty="0" smtClean="0"/>
              <a:t> у </a:t>
            </a:r>
            <a:r>
              <a:rPr lang="ru-RU" sz="2000" dirty="0" err="1" smtClean="0"/>
              <a:t>зв’язку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поширеням</a:t>
            </a:r>
            <a:r>
              <a:rPr lang="ru-RU" sz="2000" dirty="0" smtClean="0"/>
              <a:t> </a:t>
            </a:r>
            <a:r>
              <a:rPr lang="ru-RU" sz="2000" dirty="0" err="1" smtClean="0"/>
              <a:t>епідемії</a:t>
            </a:r>
            <a:r>
              <a:rPr lang="ru-RU" sz="2000" dirty="0" smtClean="0"/>
              <a:t> </a:t>
            </a:r>
            <a:r>
              <a:rPr lang="en-US" sz="2000" dirty="0" smtClean="0"/>
              <a:t>COVID-19 </a:t>
            </a:r>
            <a:r>
              <a:rPr lang="uk-UA" sz="2000" dirty="0" smtClean="0"/>
              <a:t>було </a:t>
            </a:r>
            <a:r>
              <a:rPr lang="uk-UA" sz="2000" dirty="0" err="1" smtClean="0"/>
              <a:t>переформатовано</a:t>
            </a:r>
            <a:r>
              <a:rPr lang="uk-UA" sz="2000" dirty="0" smtClean="0"/>
              <a:t> до кінця 130 ліжок в інфекційні для надання медичної допомоги з підозрою та хворим на </a:t>
            </a:r>
            <a:r>
              <a:rPr lang="en-US" sz="2000" dirty="0" smtClean="0"/>
              <a:t>COVID-19 </a:t>
            </a:r>
            <a:endParaRPr lang="uk-U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54032"/>
          </a:xfrm>
        </p:spPr>
        <p:txBody>
          <a:bodyPr/>
          <a:lstStyle/>
          <a:p>
            <a:pPr algn="ctr"/>
            <a:r>
              <a:rPr lang="en-US" b="1" dirty="0" smtClean="0"/>
              <a:t>COVID-19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5" y="1214420"/>
          <a:ext cx="8643995" cy="5498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21604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Профінансовано за 2020рік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Фінансування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за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рахунок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НСЗУ за 2020 </a:t>
                      </a:r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рік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Профінансовано за І квартал  2021 рік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Фінансування за рахунок НСЗУ за І квартал 2021 рік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604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Заробітна плата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2648344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4750988,4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2709605,00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3969400,24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604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Нарахування на з/ту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550829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983195,31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568085,00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831018,09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1604">
                <a:tc>
                  <a:txBody>
                    <a:bodyPr/>
                    <a:lstStyle/>
                    <a:p>
                      <a:pPr algn="l" fontAlgn="b"/>
                      <a:r>
                        <a:rPr lang="uk-U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Всього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3199173,00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5734183,71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3277690,00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4800418,33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7256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Обгрунтування</a:t>
            </a:r>
            <a:r>
              <a:rPr lang="ru-RU" b="1" dirty="0" smtClean="0"/>
              <a:t> </a:t>
            </a:r>
            <a:r>
              <a:rPr lang="ru-RU" b="1" dirty="0" err="1" smtClean="0"/>
              <a:t>необхідності</a:t>
            </a:r>
            <a:r>
              <a:rPr lang="ru-RU" b="1" dirty="0" smtClean="0"/>
              <a:t> </a:t>
            </a:r>
            <a:r>
              <a:rPr lang="ru-RU" b="1" dirty="0" err="1" smtClean="0"/>
              <a:t>капітальних</a:t>
            </a:r>
            <a:r>
              <a:rPr lang="ru-RU" b="1" dirty="0" smtClean="0"/>
              <a:t> </a:t>
            </a:r>
            <a:r>
              <a:rPr lang="ru-RU" b="1" dirty="0" err="1" smtClean="0"/>
              <a:t>інвестицій</a:t>
            </a:r>
            <a:r>
              <a:rPr lang="ru-RU" b="1" dirty="0" smtClean="0"/>
              <a:t> (</a:t>
            </a:r>
            <a:r>
              <a:rPr lang="ru-RU" b="1" dirty="0" err="1" smtClean="0"/>
              <a:t>ремнот</a:t>
            </a:r>
            <a:r>
              <a:rPr lang="ru-RU" b="1" dirty="0" smtClean="0"/>
              <a:t>, </a:t>
            </a:r>
            <a:r>
              <a:rPr lang="ru-RU" b="1" dirty="0" err="1" smtClean="0"/>
              <a:t>обладнання</a:t>
            </a:r>
            <a:r>
              <a:rPr lang="ru-RU" b="1" dirty="0" smtClean="0"/>
              <a:t>)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4" y="1600200"/>
          <a:ext cx="8572560" cy="497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1.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Проведення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капітального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ремонту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даху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будівлі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поліклініки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КНП ВМКЛ №3 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3684390,00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2. Встановлення блискавкозахисту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254433,32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3.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Громадська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ініціатива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благоустрій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прилеглої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території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0" i="0" u="none" strike="noStrike" dirty="0">
                          <a:solidFill>
                            <a:srgbClr val="000000"/>
                          </a:solidFill>
                          <a:latin typeface="Arial Black" pitchFamily="34" charset="0"/>
                        </a:rPr>
                        <a:t>220473,61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7221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uk-UA" sz="1100" b="0" i="0" u="none" strike="noStrike" dirty="0">
                        <a:solidFill>
                          <a:srgbClr val="000000"/>
                        </a:solidFill>
                        <a:latin typeface="Arial Black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Профінановано з медичної субвенції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6607384,87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Інші надходження спеціального фонду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235938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ВСЬОГО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6843322,87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Сума за три квартала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20529968,61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Різниця між НСЗУ і фінансуванням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-2777727,85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8186766" cy="5116654"/>
          </a:xfrm>
        </p:spPr>
        <p:txBody>
          <a:bodyPr/>
          <a:lstStyle/>
          <a:p>
            <a:pPr algn="just"/>
            <a:r>
              <a:rPr lang="uk-UA" dirty="0" smtClean="0"/>
              <a:t>КНП «Вінницька міська клінічна лікарня №3» надає платні медичні послуги відповідно до Переліку платних послуг, які надаються в державних і комунальних закладах охорони здоров’я та вищих медичних навчальних закладах, затвердженою постановою Кабінету Міністрів України від 17.09.1996 р. №1138.</a:t>
            </a:r>
          </a:p>
          <a:p>
            <a:pPr algn="just">
              <a:buNone/>
            </a:pPr>
            <a:endParaRPr lang="uk-UA" dirty="0" smtClean="0"/>
          </a:p>
          <a:p>
            <a:pPr algn="just"/>
            <a:r>
              <a:rPr lang="uk-UA" dirty="0" smtClean="0"/>
              <a:t>Всі платні послуги, які надаються Підприємством, погоджені рішеннями виконавчого комітету Вінницької міської ради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285728"/>
            <a:ext cx="78581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Розроблення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моделі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впровадження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платних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послуг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800" b="1" cap="none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Перелік</a:t>
            </a:r>
            <a: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cap="none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послуг</a:t>
            </a:r>
            <a: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ru-RU" sz="2800" b="1" cap="none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які</a:t>
            </a:r>
            <a: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cap="none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надаються</a:t>
            </a:r>
            <a:r>
              <a:rPr lang="ru-RU" sz="28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в </a:t>
            </a:r>
            <a:r>
              <a:rPr lang="ru-RU" sz="2800" b="1" cap="none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закладі</a:t>
            </a:r>
            <a:endParaRPr lang="uk-UA" sz="28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7467600" cy="4616588"/>
          </a:xfrm>
        </p:spPr>
        <p:txBody>
          <a:bodyPr>
            <a:normAutofit/>
          </a:bodyPr>
          <a:lstStyle/>
          <a:p>
            <a:pPr lvl="0"/>
            <a:r>
              <a:rPr lang="ru-RU" sz="2000" dirty="0" err="1" smtClean="0"/>
              <a:t>Консультація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огляд</a:t>
            </a:r>
            <a:r>
              <a:rPr lang="ru-RU" sz="2000" dirty="0" smtClean="0"/>
              <a:t> </a:t>
            </a:r>
            <a:r>
              <a:rPr lang="ru-RU" sz="2000" dirty="0" err="1" smtClean="0"/>
              <a:t>вузькими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спеціалістами</a:t>
            </a:r>
            <a:endParaRPr lang="uk-UA" sz="2000" dirty="0" smtClean="0"/>
          </a:p>
          <a:p>
            <a:pPr lvl="0"/>
            <a:r>
              <a:rPr lang="ru-RU" sz="2000" dirty="0" err="1" smtClean="0"/>
              <a:t>Ультразвукова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діагностика</a:t>
            </a:r>
            <a:endParaRPr lang="uk-UA" sz="2000" dirty="0" smtClean="0"/>
          </a:p>
          <a:p>
            <a:pPr lvl="0"/>
            <a:r>
              <a:rPr lang="ru-RU" sz="2000" dirty="0" err="1" smtClean="0"/>
              <a:t>Функціональна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діагностика</a:t>
            </a:r>
            <a:endParaRPr lang="uk-UA" sz="2000" dirty="0" smtClean="0"/>
          </a:p>
          <a:p>
            <a:pPr lvl="0"/>
            <a:r>
              <a:rPr lang="ru-RU" sz="2000" dirty="0" err="1" smtClean="0"/>
              <a:t>Офтальмологічна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діагностика</a:t>
            </a:r>
            <a:endParaRPr lang="uk-UA" sz="2000" dirty="0" smtClean="0"/>
          </a:p>
          <a:p>
            <a:pPr lvl="0"/>
            <a:r>
              <a:rPr lang="ru-RU" sz="2000" dirty="0" err="1" smtClean="0"/>
              <a:t>Маніпуляції</a:t>
            </a:r>
            <a:endParaRPr lang="uk-UA" sz="2000" dirty="0" smtClean="0"/>
          </a:p>
          <a:p>
            <a:pPr lvl="0"/>
            <a:r>
              <a:rPr lang="ru-RU" sz="2000" dirty="0" err="1" smtClean="0"/>
              <a:t>Офтальмологічні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втручання</a:t>
            </a:r>
            <a:endParaRPr lang="uk-UA" sz="2000" dirty="0" smtClean="0"/>
          </a:p>
          <a:p>
            <a:pPr lvl="0"/>
            <a:r>
              <a:rPr lang="ru-RU" sz="2000" dirty="0" err="1" smtClean="0"/>
              <a:t>Хірургічні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оперативні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втручання</a:t>
            </a:r>
            <a:endParaRPr lang="uk-UA" sz="2000" dirty="0" smtClean="0"/>
          </a:p>
          <a:p>
            <a:pPr lvl="0"/>
            <a:r>
              <a:rPr lang="ru-RU" sz="2000" dirty="0" err="1" smtClean="0"/>
              <a:t>Фізіотерапевтичні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процедури</a:t>
            </a:r>
            <a:endParaRPr lang="uk-UA" sz="2000" dirty="0" smtClean="0"/>
          </a:p>
          <a:p>
            <a:pPr lvl="0"/>
            <a:r>
              <a:rPr lang="ru-RU" sz="2000" dirty="0" err="1" smtClean="0"/>
              <a:t>Лабораторні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послуги</a:t>
            </a:r>
            <a:endParaRPr lang="uk-UA" sz="2000" dirty="0" smtClean="0"/>
          </a:p>
          <a:p>
            <a:pPr lvl="0"/>
            <a:r>
              <a:rPr lang="ru-RU" sz="2000" dirty="0" err="1" smtClean="0"/>
              <a:t>Рентгенологічні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дослідження</a:t>
            </a:r>
            <a:endParaRPr lang="uk-UA" sz="2000" dirty="0" smtClean="0"/>
          </a:p>
          <a:p>
            <a:pPr lvl="0"/>
            <a:r>
              <a:rPr lang="ru-RU" sz="2000" dirty="0" err="1" smtClean="0"/>
              <a:t>Офтальмологічна</a:t>
            </a:r>
            <a:r>
              <a:rPr lang="ru-RU" sz="2000" dirty="0" smtClean="0"/>
              <a:t> </a:t>
            </a:r>
            <a:r>
              <a:rPr lang="ru-RU" sz="2000" dirty="0" err="1" smtClean="0"/>
              <a:t>діагностика</a:t>
            </a:r>
            <a:endParaRPr lang="uk-UA" sz="2000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CD7963E-0F4B-4710-AF1F-E657FC79987F}"/>
              </a:ext>
            </a:extLst>
          </p:cNvPr>
          <p:cNvSpPr txBox="1"/>
          <p:nvPr/>
        </p:nvSpPr>
        <p:spPr>
          <a:xfrm>
            <a:off x="357158" y="214290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3. Напрямки подальшого розвитку закладу</a:t>
            </a:r>
            <a:endParaRPr lang="uk-UA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DD52A0-C114-4988-A4ED-28CB68371575}"/>
              </a:ext>
            </a:extLst>
          </p:cNvPr>
          <p:cNvSpPr txBox="1"/>
          <p:nvPr/>
        </p:nvSpPr>
        <p:spPr>
          <a:xfrm>
            <a:off x="642910" y="642918"/>
            <a:ext cx="80724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uk-UA" sz="1600" dirty="0"/>
              <a:t>Оптимізація ліжкового фонду, враховуючи розрахунок штатного розпису лікарні відповідно до інтенсивності роботи працівників, а не ліжкового фонду, включаючи </a:t>
            </a:r>
            <a:r>
              <a:rPr lang="uk-UA" sz="1600" dirty="0" err="1"/>
              <a:t>параклінічні</a:t>
            </a:r>
            <a:r>
              <a:rPr lang="uk-UA" sz="1600" dirty="0"/>
              <a:t> служби та дотриманням чітких клінічних протоколів з </a:t>
            </a:r>
            <a:r>
              <a:rPr lang="uk-UA" sz="1600" dirty="0" err="1"/>
              <a:t>обгрунтуванням</a:t>
            </a:r>
            <a:r>
              <a:rPr lang="uk-UA" sz="1600" dirty="0"/>
              <a:t> показів до інтенсивної терапії та термінів лікування</a:t>
            </a:r>
            <a:r>
              <a:rPr lang="uk-UA" sz="1600" dirty="0" smtClean="0"/>
              <a:t>.</a:t>
            </a:r>
            <a:endParaRPr lang="uk-UA" sz="1600" dirty="0"/>
          </a:p>
          <a:p>
            <a:pPr marL="342900" indent="-342900">
              <a:buFont typeface="Wingdings" pitchFamily="2" charset="2"/>
              <a:buChar char="Ø"/>
            </a:pPr>
            <a:r>
              <a:rPr lang="uk-UA" sz="1600" dirty="0"/>
              <a:t>Скорочення терміну стаціонарного лікування до 4-5 діб із чітким узгодженням скерування пацієнтів на доліковування в інші ЛПЗ.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uk-UA" sz="1600" dirty="0"/>
              <a:t>Розглянути</a:t>
            </a:r>
            <a:r>
              <a:rPr lang="ru-RU" sz="1600" dirty="0"/>
              <a:t> </a:t>
            </a:r>
            <a:r>
              <a:rPr lang="uk-UA" sz="1600" dirty="0"/>
              <a:t>можливість</a:t>
            </a:r>
            <a:r>
              <a:rPr lang="ru-RU" sz="1600" dirty="0"/>
              <a:t> </a:t>
            </a:r>
            <a:r>
              <a:rPr lang="ru-RU" sz="1600" dirty="0" err="1"/>
              <a:t>створення</a:t>
            </a:r>
            <a:r>
              <a:rPr lang="ru-RU" sz="1600" dirty="0"/>
              <a:t> на </a:t>
            </a:r>
            <a:r>
              <a:rPr lang="ru-RU" sz="1600" dirty="0" err="1"/>
              <a:t>базі</a:t>
            </a:r>
            <a:r>
              <a:rPr lang="ru-RU" sz="1600" dirty="0"/>
              <a:t> МЦМХО </a:t>
            </a:r>
            <a:r>
              <a:rPr lang="ru-RU" sz="1600" dirty="0" err="1"/>
              <a:t>відділення</a:t>
            </a:r>
            <a:r>
              <a:rPr lang="ru-RU" sz="1600" dirty="0"/>
              <a:t> з </a:t>
            </a:r>
            <a:r>
              <a:rPr lang="ru-RU" sz="1600" dirty="0" err="1"/>
              <a:t>наданням</a:t>
            </a:r>
            <a:r>
              <a:rPr lang="ru-RU" sz="1600" dirty="0"/>
              <a:t> </a:t>
            </a:r>
            <a:r>
              <a:rPr lang="ru-RU" sz="1600" dirty="0" err="1"/>
              <a:t>цілодобової</a:t>
            </a:r>
            <a:r>
              <a:rPr lang="ru-RU" sz="1600" dirty="0"/>
              <a:t> </a:t>
            </a:r>
            <a:r>
              <a:rPr lang="ru-RU" sz="1600" dirty="0" err="1"/>
              <a:t>ургентної</a:t>
            </a:r>
            <a:r>
              <a:rPr lang="ru-RU" sz="1600" dirty="0"/>
              <a:t> </a:t>
            </a:r>
            <a:r>
              <a:rPr lang="ru-RU" sz="1600" dirty="0" err="1"/>
              <a:t>офтальмологічної</a:t>
            </a:r>
            <a:r>
              <a:rPr lang="ru-RU" sz="1600" dirty="0"/>
              <a:t> </a:t>
            </a:r>
            <a:r>
              <a:rPr lang="ru-RU" sz="1600" dirty="0" err="1"/>
              <a:t>медичної</a:t>
            </a:r>
            <a:r>
              <a:rPr lang="ru-RU" sz="1600" dirty="0"/>
              <a:t> </a:t>
            </a:r>
            <a:r>
              <a:rPr lang="ru-RU" sz="1600" dirty="0" err="1"/>
              <a:t>допомоги</a:t>
            </a:r>
            <a:r>
              <a:rPr lang="ru-RU" sz="1600" dirty="0"/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1600" dirty="0" err="1"/>
              <a:t>Розвиток</a:t>
            </a:r>
            <a:r>
              <a:rPr lang="ru-RU" sz="1600" dirty="0"/>
              <a:t> кадрового </a:t>
            </a:r>
            <a:r>
              <a:rPr lang="ru-RU" sz="1600" dirty="0" err="1"/>
              <a:t>потенціалу</a:t>
            </a:r>
            <a:r>
              <a:rPr lang="ru-RU" sz="1600" dirty="0"/>
              <a:t>: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 err="1"/>
              <a:t>Дистанційне</a:t>
            </a:r>
            <a:r>
              <a:rPr lang="ru-RU" sz="1600" dirty="0"/>
              <a:t> </a:t>
            </a:r>
            <a:r>
              <a:rPr lang="ru-RU" sz="1600" dirty="0" err="1"/>
              <a:t>навчання</a:t>
            </a:r>
            <a:r>
              <a:rPr lang="ru-RU" sz="1600" dirty="0"/>
              <a:t> </a:t>
            </a:r>
            <a:r>
              <a:rPr lang="ru-RU" sz="1600" dirty="0" err="1"/>
              <a:t>лікарів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сертифікація</a:t>
            </a:r>
            <a:r>
              <a:rPr lang="ru-RU" sz="1600" dirty="0"/>
              <a:t> за </a:t>
            </a:r>
            <a:r>
              <a:rPr lang="ru-RU" sz="1600" dirty="0" err="1"/>
              <a:t>суміжними</a:t>
            </a:r>
            <a:r>
              <a:rPr lang="ru-RU" sz="1600" dirty="0"/>
              <a:t> </a:t>
            </a:r>
            <a:r>
              <a:rPr lang="ru-RU" sz="1600" dirty="0" err="1"/>
              <a:t>спеціальностями</a:t>
            </a:r>
            <a:endParaRPr lang="ru-RU" sz="1600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 err="1"/>
              <a:t>Розвиток</a:t>
            </a:r>
            <a:r>
              <a:rPr lang="ru-RU" sz="1600" dirty="0"/>
              <a:t> </a:t>
            </a:r>
            <a:r>
              <a:rPr lang="ru-RU" sz="1600" dirty="0" err="1"/>
              <a:t>телемедицини</a:t>
            </a:r>
            <a:endParaRPr lang="ru-RU" sz="1600" dirty="0"/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 err="1"/>
              <a:t>Переваги</a:t>
            </a:r>
            <a:r>
              <a:rPr lang="ru-RU" sz="1600" dirty="0"/>
              <a:t> в </a:t>
            </a:r>
            <a:r>
              <a:rPr lang="ru-RU" sz="1600" dirty="0" err="1"/>
              <a:t>підвищенні</a:t>
            </a:r>
            <a:r>
              <a:rPr lang="ru-RU" sz="1600" dirty="0"/>
              <a:t> </a:t>
            </a:r>
            <a:r>
              <a:rPr lang="ru-RU" sz="1600" dirty="0" err="1"/>
              <a:t>кваліфікації</a:t>
            </a:r>
            <a:r>
              <a:rPr lang="ru-RU" sz="1600" dirty="0"/>
              <a:t> медпрацівникам, які впроваджують сучасні технології.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/>
              <a:t>Співпраця з клінічними кафедрами ВНМУ ім.М.І.Пирогова.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/>
              <a:t> </a:t>
            </a:r>
            <a:r>
              <a:rPr lang="ru-RU" sz="1600" dirty="0" err="1" smtClean="0"/>
              <a:t>Конкурентний</a:t>
            </a:r>
            <a:r>
              <a:rPr lang="ru-RU" sz="1600" dirty="0" smtClean="0"/>
              <a:t> </a:t>
            </a:r>
            <a:r>
              <a:rPr lang="ru-RU" sz="1600" dirty="0"/>
              <a:t>відбір найкращих фахівців із диференціацією оплати праці.</a:t>
            </a:r>
          </a:p>
          <a:p>
            <a:pPr marL="800100" lvl="1" indent="-342900">
              <a:buFont typeface="Wingdings" pitchFamily="2" charset="2"/>
              <a:buChar char="ü"/>
            </a:pPr>
            <a:r>
              <a:rPr lang="ru-RU" sz="1600" dirty="0"/>
              <a:t>Сприяння </a:t>
            </a:r>
            <a:r>
              <a:rPr lang="ru-RU" sz="1600" dirty="0" err="1"/>
              <a:t>участі</a:t>
            </a:r>
            <a:r>
              <a:rPr lang="ru-RU" sz="1600" dirty="0"/>
              <a:t> </a:t>
            </a:r>
            <a:r>
              <a:rPr lang="ru-RU" sz="1600" dirty="0" err="1"/>
              <a:t>працівників</a:t>
            </a:r>
            <a:r>
              <a:rPr lang="ru-RU" sz="1600" dirty="0"/>
              <a:t> у </a:t>
            </a:r>
            <a:r>
              <a:rPr lang="ru-RU" sz="1600" dirty="0" err="1"/>
              <a:t>наукових</a:t>
            </a:r>
            <a:r>
              <a:rPr lang="ru-RU" sz="1600" dirty="0"/>
              <a:t> </a:t>
            </a:r>
            <a:r>
              <a:rPr lang="ru-RU" sz="1600" dirty="0" err="1"/>
              <a:t>конференціях</a:t>
            </a:r>
            <a:r>
              <a:rPr lang="ru-RU" sz="1600" dirty="0"/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1600" dirty="0" err="1"/>
              <a:t>Залучення</a:t>
            </a:r>
            <a:r>
              <a:rPr lang="ru-RU" sz="1600" dirty="0"/>
              <a:t> </a:t>
            </a:r>
            <a:r>
              <a:rPr lang="ru-RU" sz="1600" dirty="0" err="1" smtClean="0"/>
              <a:t>інвестицій</a:t>
            </a:r>
            <a:r>
              <a:rPr lang="ru-RU" sz="1600" dirty="0" smtClean="0"/>
              <a:t> </a:t>
            </a:r>
            <a:r>
              <a:rPr lang="ru-RU" sz="1600" dirty="0" err="1"/>
              <a:t>міського</a:t>
            </a:r>
            <a:r>
              <a:rPr lang="ru-RU" sz="1600" dirty="0"/>
              <a:t> бюджету через </a:t>
            </a:r>
            <a:r>
              <a:rPr lang="ru-RU" sz="1600" dirty="0" err="1"/>
              <a:t>регіональні</a:t>
            </a:r>
            <a:r>
              <a:rPr lang="ru-RU" sz="1600" dirty="0"/>
              <a:t> </a:t>
            </a:r>
            <a:r>
              <a:rPr lang="ru-RU" sz="1600" dirty="0" err="1"/>
              <a:t>програми</a:t>
            </a:r>
            <a:r>
              <a:rPr lang="ru-RU" sz="1600" dirty="0"/>
              <a:t> (</a:t>
            </a:r>
            <a:r>
              <a:rPr lang="ru-RU" sz="1600" dirty="0" err="1"/>
              <a:t>безкоштовне</a:t>
            </a:r>
            <a:r>
              <a:rPr lang="ru-RU" sz="1600" dirty="0"/>
              <a:t> </a:t>
            </a:r>
            <a:r>
              <a:rPr lang="ru-RU" sz="1600" dirty="0" err="1"/>
              <a:t>забезпечення</a:t>
            </a:r>
            <a:r>
              <a:rPr lang="ru-RU" sz="1600" dirty="0"/>
              <a:t> </a:t>
            </a:r>
            <a:r>
              <a:rPr lang="ru-RU" sz="1600" dirty="0" err="1"/>
              <a:t>кришталиками</a:t>
            </a:r>
            <a:r>
              <a:rPr lang="ru-RU" sz="1600" dirty="0"/>
              <a:t>).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1600" dirty="0" err="1"/>
              <a:t>Залучення</a:t>
            </a:r>
            <a:r>
              <a:rPr lang="ru-RU" sz="1600" dirty="0"/>
              <a:t> </a:t>
            </a:r>
            <a:r>
              <a:rPr lang="ru-RU" sz="1600" dirty="0" err="1"/>
              <a:t>коштів</a:t>
            </a:r>
            <a:r>
              <a:rPr lang="ru-RU" sz="1600" dirty="0"/>
              <a:t> </a:t>
            </a:r>
            <a:r>
              <a:rPr lang="ru-RU" sz="1600" dirty="0" err="1"/>
              <a:t>страхових</a:t>
            </a:r>
            <a:r>
              <a:rPr lang="ru-RU" sz="1600" dirty="0"/>
              <a:t> </a:t>
            </a:r>
            <a:r>
              <a:rPr lang="ru-RU" sz="1600" dirty="0" err="1"/>
              <a:t>компаній</a:t>
            </a:r>
            <a:r>
              <a:rPr lang="ru-RU" sz="1600" dirty="0"/>
              <a:t>, </a:t>
            </a:r>
            <a:r>
              <a:rPr lang="ru-RU" sz="1600" dirty="0" err="1"/>
              <a:t>співпраця</a:t>
            </a:r>
            <a:r>
              <a:rPr lang="ru-RU" sz="1600" dirty="0"/>
              <a:t> з </a:t>
            </a:r>
            <a:r>
              <a:rPr lang="ru-RU" sz="1600" dirty="0" err="1"/>
              <a:t>благодійними</a:t>
            </a:r>
            <a:r>
              <a:rPr lang="ru-RU" sz="1600" dirty="0"/>
              <a:t> фондами.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1600" dirty="0" err="1"/>
              <a:t>Посилення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 </a:t>
            </a:r>
            <a:r>
              <a:rPr lang="ru-RU" sz="1600" dirty="0" err="1"/>
              <a:t>енергозабезпечення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250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500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>4. ЗАХОДИ З ПІДВИЩЕННЯ ДОСТУПНОСТІ ТА ЯКОСТІ ПАЛІАТИВНОЇ ДОПОМОГИ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86766" cy="518809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паліативних</a:t>
            </a:r>
            <a:r>
              <a:rPr lang="ru-RU" dirty="0" smtClean="0"/>
              <a:t> </a:t>
            </a:r>
            <a:r>
              <a:rPr lang="ru-RU" dirty="0" err="1" smtClean="0"/>
              <a:t>хворих</a:t>
            </a:r>
            <a:r>
              <a:rPr lang="ru-RU" dirty="0" smtClean="0"/>
              <a:t> шляхом адекватного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</a:t>
            </a:r>
            <a:r>
              <a:rPr lang="ru-RU" dirty="0" err="1" smtClean="0"/>
              <a:t>больового</a:t>
            </a:r>
            <a:r>
              <a:rPr lang="ru-RU" dirty="0" smtClean="0"/>
              <a:t> синдрому та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паліативних</a:t>
            </a:r>
            <a:r>
              <a:rPr lang="ru-RU" dirty="0" smtClean="0"/>
              <a:t> </a:t>
            </a:r>
            <a:r>
              <a:rPr lang="ru-RU" dirty="0" err="1" smtClean="0"/>
              <a:t>хворих</a:t>
            </a:r>
            <a:r>
              <a:rPr lang="uk-UA" dirty="0" smtClean="0"/>
              <a:t>.</a:t>
            </a:r>
          </a:p>
          <a:p>
            <a:pPr lvl="0"/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міжвідомчої</a:t>
            </a:r>
            <a:r>
              <a:rPr lang="ru-RU" dirty="0" smtClean="0"/>
              <a:t> </a:t>
            </a:r>
            <a:r>
              <a:rPr lang="ru-RU" dirty="0" err="1" smtClean="0"/>
              <a:t>координації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паліативної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та </a:t>
            </a:r>
            <a:r>
              <a:rPr lang="ru-RU" dirty="0" err="1" smtClean="0"/>
              <a:t>паліативного</a:t>
            </a:r>
            <a:r>
              <a:rPr lang="ru-RU" dirty="0" smtClean="0"/>
              <a:t> догляду</a:t>
            </a:r>
            <a:r>
              <a:rPr lang="uk-UA" dirty="0" smtClean="0"/>
              <a:t>.</a:t>
            </a:r>
          </a:p>
          <a:p>
            <a:pPr lvl="0"/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медичного</a:t>
            </a:r>
            <a:r>
              <a:rPr lang="ru-RU" dirty="0" smtClean="0"/>
              <a:t> персоналу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питань</a:t>
            </a:r>
            <a:r>
              <a:rPr lang="ru-RU" dirty="0" smtClean="0"/>
              <a:t> </a:t>
            </a:r>
            <a:r>
              <a:rPr lang="ru-RU" dirty="0" err="1" smtClean="0"/>
              <a:t>паліативної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, </a:t>
            </a:r>
            <a:r>
              <a:rPr lang="ru-RU" dirty="0" err="1" smtClean="0"/>
              <a:t>діагностики</a:t>
            </a:r>
            <a:r>
              <a:rPr lang="ru-RU" dirty="0" smtClean="0"/>
              <a:t> та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хронічного</a:t>
            </a:r>
            <a:r>
              <a:rPr lang="ru-RU" dirty="0" smtClean="0"/>
              <a:t> болю,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психологічної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паліативним</a:t>
            </a:r>
            <a:r>
              <a:rPr lang="ru-RU" dirty="0" smtClean="0"/>
              <a:t> </a:t>
            </a:r>
            <a:r>
              <a:rPr lang="ru-RU" dirty="0" err="1" smtClean="0"/>
              <a:t>хворим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рідним</a:t>
            </a:r>
            <a:r>
              <a:rPr lang="uk-UA" dirty="0" smtClean="0"/>
              <a:t>.</a:t>
            </a:r>
          </a:p>
          <a:p>
            <a:pPr lvl="0"/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служб та </a:t>
            </a:r>
            <a:r>
              <a:rPr lang="ru-RU" dirty="0" err="1" smtClean="0"/>
              <a:t>закладів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</a:t>
            </a:r>
            <a:r>
              <a:rPr lang="ru-RU" dirty="0" err="1" smtClean="0"/>
              <a:t>громадських</a:t>
            </a:r>
            <a:r>
              <a:rPr lang="ru-RU" dirty="0" smtClean="0"/>
              <a:t>  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релігійних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до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, </a:t>
            </a:r>
            <a:r>
              <a:rPr lang="ru-RU" dirty="0" err="1" smtClean="0"/>
              <a:t>психологічної</a:t>
            </a:r>
            <a:r>
              <a:rPr lang="ru-RU" dirty="0" smtClean="0"/>
              <a:t>, </a:t>
            </a:r>
            <a:r>
              <a:rPr lang="ru-RU" dirty="0" err="1" smtClean="0"/>
              <a:t>духовної</a:t>
            </a:r>
            <a:r>
              <a:rPr lang="ru-RU" dirty="0" smtClean="0"/>
              <a:t>  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пацієнтам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потребують</a:t>
            </a:r>
            <a:r>
              <a:rPr lang="ru-RU" dirty="0" smtClean="0"/>
              <a:t> </a:t>
            </a:r>
            <a:r>
              <a:rPr lang="ru-RU" dirty="0" err="1" smtClean="0"/>
              <a:t>паліативної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/догляду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рідним</a:t>
            </a:r>
            <a:r>
              <a:rPr lang="uk-UA" dirty="0" smtClean="0"/>
              <a:t>.</a:t>
            </a:r>
          </a:p>
          <a:p>
            <a:pPr lvl="0"/>
            <a:r>
              <a:rPr lang="uk-UA" dirty="0" smtClean="0"/>
              <a:t>Підприємство</a:t>
            </a:r>
            <a:r>
              <a:rPr lang="ru-RU" dirty="0" smtClean="0"/>
              <a:t> </a:t>
            </a:r>
            <a:r>
              <a:rPr lang="ru-RU" dirty="0" err="1" smtClean="0"/>
              <a:t>являється</a:t>
            </a:r>
            <a:r>
              <a:rPr lang="ru-RU" dirty="0" smtClean="0"/>
              <a:t> </a:t>
            </a:r>
            <a:r>
              <a:rPr lang="ru-RU" dirty="0" err="1" smtClean="0"/>
              <a:t>базовим</a:t>
            </a:r>
            <a:r>
              <a:rPr lang="ru-RU" dirty="0" smtClean="0"/>
              <a:t> центром КНП «</a:t>
            </a:r>
            <a:r>
              <a:rPr lang="ru-RU" dirty="0" err="1" smtClean="0"/>
              <a:t>Вінницького</a:t>
            </a:r>
            <a:r>
              <a:rPr lang="ru-RU" dirty="0" smtClean="0"/>
              <a:t> </a:t>
            </a:r>
            <a:r>
              <a:rPr lang="ru-RU" dirty="0" err="1" smtClean="0"/>
              <a:t>обласного</a:t>
            </a:r>
            <a:r>
              <a:rPr lang="ru-RU" dirty="0" smtClean="0"/>
              <a:t> центру </a:t>
            </a:r>
            <a:r>
              <a:rPr lang="ru-RU" dirty="0" err="1" smtClean="0"/>
              <a:t>післядипломної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 </a:t>
            </a:r>
            <a:r>
              <a:rPr lang="ru-RU" dirty="0" err="1" smtClean="0"/>
              <a:t>працівників</a:t>
            </a:r>
            <a:r>
              <a:rPr lang="ru-RU" dirty="0" smtClean="0"/>
              <a:t> </a:t>
            </a:r>
            <a:r>
              <a:rPr lang="ru-RU" dirty="0" err="1" smtClean="0"/>
              <a:t>Вінницької</a:t>
            </a:r>
            <a:r>
              <a:rPr lang="ru-RU" dirty="0" smtClean="0"/>
              <a:t> </a:t>
            </a:r>
            <a:r>
              <a:rPr lang="ru-RU" dirty="0" err="1" smtClean="0"/>
              <a:t>обласної</a:t>
            </a:r>
            <a:r>
              <a:rPr lang="ru-RU" dirty="0" smtClean="0"/>
              <a:t> Ради» за циклом </a:t>
            </a:r>
            <a:r>
              <a:rPr lang="ru-RU" dirty="0" err="1" smtClean="0"/>
              <a:t>медичні</a:t>
            </a:r>
            <a:r>
              <a:rPr lang="ru-RU" dirty="0" smtClean="0"/>
              <a:t> </a:t>
            </a:r>
            <a:r>
              <a:rPr lang="ru-RU" dirty="0" err="1" smtClean="0"/>
              <a:t>сестри</a:t>
            </a:r>
            <a:r>
              <a:rPr lang="ru-RU" dirty="0" smtClean="0"/>
              <a:t> </a:t>
            </a:r>
            <a:r>
              <a:rPr lang="ru-RU" dirty="0" err="1" smtClean="0"/>
              <a:t>паліативної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.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643182"/>
            <a:ext cx="7467600" cy="1143000"/>
          </a:xfrm>
        </p:spPr>
        <p:txBody>
          <a:bodyPr>
            <a:prstTxWarp prst="textChevron">
              <a:avLst/>
            </a:prstTxWarp>
            <a:normAutofit/>
          </a:bodyPr>
          <a:lstStyle/>
          <a:p>
            <a:pPr algn="ctr"/>
            <a:r>
              <a:rPr lang="uk-UA" sz="54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ДЯКУЮ ЗА УВАГУ</a:t>
            </a:r>
            <a:endParaRPr lang="uk-UA" sz="54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939784"/>
          </a:xfrm>
        </p:spPr>
        <p:txBody>
          <a:bodyPr>
            <a:noAutofit/>
          </a:bodyPr>
          <a:lstStyle/>
          <a:p>
            <a:pPr algn="ctr"/>
            <a:r>
              <a:rPr lang="uk-UA" sz="2800" b="1" cap="none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ОСНОВНІ ПОКАЗНИКИ РОБОТИ ЗАКЛАДУ ЗА 2020 РІК ТА І КВАРТАЛ 2021 РОКУ</a:t>
            </a:r>
            <a:endParaRPr lang="uk-UA" sz="2800" b="1" cap="none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313" y="1600200"/>
          <a:ext cx="8501062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ФАКТИЧНЕ ВИКОНАННЯ ЛІЖКОДНЯ, %</a:t>
            </a:r>
            <a:endParaRPr lang="uk-UA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214282" y="1671614"/>
          <a:ext cx="8472518" cy="4757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СЕРЕДНІЙ ТЕРМІН ПЕРЕБУВАННЯ ПАЦІЄНТА, днів</a:t>
            </a:r>
            <a:endParaRPr lang="uk-UA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ЛЕТАЛЬНІСТЬ </a:t>
            </a:r>
            <a:endParaRPr lang="uk-UA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71406" y="1600200"/>
          <a:ext cx="9072594" cy="504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428604"/>
            <a:ext cx="8043890" cy="1143008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sz="3100" b="1" u="sng" dirty="0" smtClean="0">
                <a:solidFill>
                  <a:srgbClr val="0070C0"/>
                </a:solidFill>
              </a:rPr>
              <a:t>1.1 СТРУКТУРА ЗАКЛАДУ</a:t>
            </a:r>
            <a:r>
              <a:rPr lang="uk-UA" b="1" u="sng" dirty="0">
                <a:solidFill>
                  <a:srgbClr val="0070C0"/>
                </a:solidFill>
              </a:rPr>
              <a:t/>
            </a:r>
            <a:br>
              <a:rPr lang="uk-UA" b="1" u="sng" dirty="0">
                <a:solidFill>
                  <a:srgbClr val="0070C0"/>
                </a:solidFill>
              </a:rPr>
            </a:br>
            <a:r>
              <a:rPr lang="uk-UA" sz="1600" dirty="0">
                <a:latin typeface="Arial Black" pitchFamily="34" charset="0"/>
              </a:rPr>
              <a:t/>
            </a:r>
            <a:br>
              <a:rPr lang="uk-UA" sz="1600" dirty="0">
                <a:latin typeface="Arial Black" pitchFamily="34" charset="0"/>
              </a:rPr>
            </a:br>
            <a:r>
              <a:rPr lang="uk-UA" sz="2000" b="1" i="1" dirty="0" smtClean="0">
                <a:latin typeface="Arial Black" pitchFamily="34" charset="0"/>
              </a:rPr>
              <a:t>Ліжковий фонд стаціонару</a:t>
            </a:r>
            <a:r>
              <a:rPr lang="uk-UA" sz="1400" dirty="0"/>
              <a:t/>
            </a:r>
            <a:br>
              <a:rPr lang="uk-UA" sz="1400" dirty="0"/>
            </a:b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1428736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Профіль ліжок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Кількість ліжок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 т.ч.: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125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4214818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Спеціальність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/>
                          <a:ea typeface="Times New Roman"/>
                          <a:cs typeface="Times New Roman"/>
                        </a:rPr>
                        <a:t>Кількість кабінетів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В т.ч.: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214678" y="3786190"/>
            <a:ext cx="30003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095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Амбулаторна допомога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428604"/>
            <a:ext cx="8043890" cy="1143008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b="1" u="sng" dirty="0" smtClean="0">
                <a:solidFill>
                  <a:srgbClr val="0070C0"/>
                </a:solidFill>
              </a:rPr>
              <a:t/>
            </a:r>
            <a:br>
              <a:rPr lang="uk-UA" b="1" u="sng" dirty="0" smtClean="0">
                <a:solidFill>
                  <a:srgbClr val="0070C0"/>
                </a:solidFill>
              </a:rPr>
            </a:br>
            <a:r>
              <a:rPr lang="uk-UA" b="1" u="sng" dirty="0" smtClean="0">
                <a:solidFill>
                  <a:srgbClr val="0070C0"/>
                </a:solidFill>
              </a:rPr>
              <a:t>1.1 Структура закладу (продовження)</a:t>
            </a:r>
            <a:r>
              <a:rPr lang="uk-UA" b="1" u="sng" dirty="0">
                <a:solidFill>
                  <a:srgbClr val="0070C0"/>
                </a:solidFill>
              </a:rPr>
              <a:t/>
            </a:r>
            <a:br>
              <a:rPr lang="uk-UA" b="1" u="sng" dirty="0">
                <a:solidFill>
                  <a:srgbClr val="0070C0"/>
                </a:solidFill>
              </a:rPr>
            </a:br>
            <a:r>
              <a:rPr lang="uk-UA" sz="1600" dirty="0">
                <a:latin typeface="Arial Black" pitchFamily="34" charset="0"/>
              </a:rPr>
              <a:t/>
            </a:r>
            <a:br>
              <a:rPr lang="uk-UA" sz="1600" dirty="0">
                <a:latin typeface="Arial Black" pitchFamily="34" charset="0"/>
              </a:rPr>
            </a:br>
            <a:r>
              <a:rPr lang="uk-UA" sz="1600" b="1" i="1" kern="1200" dirty="0" err="1">
                <a:solidFill>
                  <a:schemeClr val="tx1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Параклінічні</a:t>
            </a:r>
            <a:r>
              <a:rPr lang="uk-UA" sz="1600" b="1" i="1" kern="1200" dirty="0">
                <a:solidFill>
                  <a:schemeClr val="tx1"/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служби</a:t>
            </a:r>
            <a:r>
              <a:rPr lang="uk-UA" sz="1400" dirty="0"/>
              <a:t/>
            </a:r>
            <a:br>
              <a:rPr lang="uk-UA" sz="1400" dirty="0"/>
            </a:b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1428736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7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Назва служби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/>
                          <a:ea typeface="Times New Roman"/>
                          <a:cs typeface="Times New Roman"/>
                        </a:rPr>
                        <a:t>Кількість кабінетів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Ультразвукові </a:t>
                      </a:r>
                      <a:r>
                        <a:rPr lang="uk-UA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Функціональна </a:t>
                      </a:r>
                      <a:r>
                        <a:rPr lang="uk-UA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діагностика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Рентгенологічні </a:t>
                      </a:r>
                      <a:r>
                        <a:rPr lang="uk-UA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Лабораторні </a:t>
                      </a:r>
                      <a:r>
                        <a:rPr lang="uk-UA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дослідження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4214818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6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44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Спеціальність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Times New Roman"/>
                          <a:ea typeface="Times New Roman"/>
                          <a:cs typeface="Times New Roman"/>
                        </a:rPr>
                        <a:t>Кількість кабінетів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Адміністративно-господарча служба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Інформаційно-аналітична служба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Аптека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Times New Roman"/>
                          <a:ea typeface="Times New Roman"/>
                          <a:cs typeface="Times New Roman"/>
                        </a:rPr>
                        <a:t>Харчоблок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214678" y="3786190"/>
            <a:ext cx="30003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sz="1400" b="1" i="1" dirty="0" smtClean="0"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Допоміжні служби</a:t>
            </a:r>
            <a:endParaRPr lang="uk-UA" sz="1400" b="1" i="1" dirty="0">
              <a:latin typeface="Arial Black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2000" b="1" u="sng" dirty="0" smtClean="0">
                <a:solidFill>
                  <a:srgbClr val="0070C0"/>
                </a:solidFill>
              </a:rPr>
              <a:t>Кадровий склад закладу</a:t>
            </a:r>
            <a:r>
              <a:rPr lang="uk-UA" sz="1800" b="1" u="sng" dirty="0" smtClean="0">
                <a:solidFill>
                  <a:srgbClr val="0070C0"/>
                </a:solidFill>
              </a:rPr>
              <a:t/>
            </a:r>
            <a:br>
              <a:rPr lang="uk-UA" sz="1800" b="1" u="sng" dirty="0" smtClean="0">
                <a:solidFill>
                  <a:srgbClr val="0070C0"/>
                </a:solidFill>
              </a:rPr>
            </a:b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i="1" dirty="0" smtClean="0">
                <a:solidFill>
                  <a:schemeClr val="tx1"/>
                </a:solidFill>
                <a:latin typeface="Arial Black" pitchFamily="34" charset="0"/>
              </a:rPr>
              <a:t>Стаціонар</a:t>
            </a:r>
            <a:r>
              <a:rPr lang="uk-UA" sz="1600" b="1" i="1" dirty="0" smtClean="0">
                <a:latin typeface="Arial Black" pitchFamily="34" charset="0"/>
              </a:rPr>
              <a:t> </a:t>
            </a:r>
            <a:r>
              <a:rPr lang="uk-UA" sz="1600" b="1" u="sng" dirty="0" smtClean="0">
                <a:solidFill>
                  <a:srgbClr val="0070C0"/>
                </a:solidFill>
              </a:rPr>
              <a:t/>
            </a:r>
            <a:br>
              <a:rPr lang="uk-UA" sz="1600" b="1" u="sng" dirty="0" smtClean="0">
                <a:solidFill>
                  <a:srgbClr val="0070C0"/>
                </a:solidFill>
              </a:rPr>
            </a:br>
            <a:endParaRPr lang="uk-UA" sz="1600" b="1" u="sng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52452" cy="1756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28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Профіль ліжок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Кількість працюючих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Лікарі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Середній медперсонал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Інший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Пенсіонери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1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136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140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59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62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marL="111760" indent="-742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В т.ч.: 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kumimoji="0" lang="uk-UA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indent="3175" algn="ctr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17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571472" y="4000504"/>
          <a:ext cx="8252452" cy="1756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28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Спеціальність</a:t>
                      </a:r>
                      <a:endParaRPr lang="uk-UA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Кількість працюючих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Лікарі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Середній медперсонал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Інший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  <a:cs typeface="Times New Roman"/>
                        </a:rPr>
                        <a:t>Пенсіонери</a:t>
                      </a:r>
                      <a:endParaRPr lang="uk-UA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І кв. 2021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91">
                <a:tc>
                  <a:txBody>
                    <a:bodyPr/>
                    <a:lstStyle/>
                    <a:p>
                      <a:pPr indent="3746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Всього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marL="111760" indent="-742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В т.ч.:  терапевтичних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176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Times New Roman"/>
                          <a:ea typeface="Times New Roman"/>
                          <a:cs typeface="Times New Roman"/>
                        </a:rPr>
                        <a:t>хірургічних</a:t>
                      </a:r>
                      <a:endParaRPr lang="uk-UA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38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uk-UA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17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71868" y="3500438"/>
            <a:ext cx="26164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i="1" dirty="0" smtClean="0">
                <a:latin typeface="Arial Black" pitchFamily="34" charset="0"/>
              </a:rPr>
              <a:t>Амбулаторна допомога </a:t>
            </a:r>
            <a:endParaRPr lang="uk-UA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1687</Words>
  <Application>Microsoft Office PowerPoint</Application>
  <PresentationFormat>Экран (4:3)</PresentationFormat>
  <Paragraphs>787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Arial Black</vt:lpstr>
      <vt:lpstr>Arial Cyr</vt:lpstr>
      <vt:lpstr>Calibri</vt:lpstr>
      <vt:lpstr>Century Schoolbook</vt:lpstr>
      <vt:lpstr>Times New Roman</vt:lpstr>
      <vt:lpstr>Wingdings</vt:lpstr>
      <vt:lpstr>Wingdings 2</vt:lpstr>
      <vt:lpstr>Эркер</vt:lpstr>
      <vt:lpstr>АНАЛІЗ РОБОТИ  КНП “ВІННИЦЬКА МІСЬКА КЛІНІЧНА ЛІКАРНЯ №3” ЗА 2020 ТА І КВАРТАЛ 2021 РОКІВ</vt:lpstr>
      <vt:lpstr>ОПИСОВА ЧАСТИНА:</vt:lpstr>
      <vt:lpstr>ОСНОВНІ ПОКАЗНИКИ РОБОТИ ЗАКЛАДУ ЗА 2020 РІК ТА І КВАРТАЛ 2021 РОКУ</vt:lpstr>
      <vt:lpstr>ФАКТИЧНЕ ВИКОНАННЯ ЛІЖКОДНЯ, %</vt:lpstr>
      <vt:lpstr>СЕРЕДНІЙ ТЕРМІН ПЕРЕБУВАННЯ ПАЦІЄНТА, днів</vt:lpstr>
      <vt:lpstr>ЛЕТАЛЬНІСТЬ </vt:lpstr>
      <vt:lpstr>   1.1 СТРУКТУРА ЗАКЛАДУ  Ліжковий фонд стаціонару </vt:lpstr>
      <vt:lpstr>   1.1 Структура закладу (продовження)  Параклінічні служби </vt:lpstr>
      <vt:lpstr>  Кадровий склад закладу   Стаціонар  </vt:lpstr>
      <vt:lpstr>     Кадровий склад закладу (продовження)    Параклінічні служби  </vt:lpstr>
      <vt:lpstr>1.3. МАТЕРІАЛЬНО-ТЕХНІЧНА БАЗА  СТАЦІОНАР</vt:lpstr>
      <vt:lpstr>АМБУЛАТОРНА ДОПОМОГА</vt:lpstr>
      <vt:lpstr>ПАРАКЛІНІЧНІ СЛУЖБИ</vt:lpstr>
      <vt:lpstr>     1.4. Виконана робота    Стаціонар </vt:lpstr>
      <vt:lpstr>        1.4. Виконана робота (продовження)   Параклінічні служби </vt:lpstr>
      <vt:lpstr>2. ПРОГРАМА ФІНАНСОВО-ЕКОНОМІЧНОЇ ДІЯЛЬНОСТІ  2.1.    Оцінка стану фінансування за 2020 - і квартал 2021 роки </vt:lpstr>
      <vt:lpstr>2.2. Аналіз реалізації програм медичних гарантій: перелік пакетів медичнх послуг та сум фінансування</vt:lpstr>
      <vt:lpstr>Очікуваний обсяг коштів, що можуть бути спрямовані на фінансування за рахунок ВМОТГ</vt:lpstr>
      <vt:lpstr> Очікуваний обсяг коштів, що можуть бути спрямований на фінансування  (благодійні кошти, гранти та дарунки)</vt:lpstr>
      <vt:lpstr>COVID-19</vt:lpstr>
      <vt:lpstr>Обгрунтування необхідності капітальних інвестицій (ремнот, обладнання)</vt:lpstr>
      <vt:lpstr>Презентация PowerPoint</vt:lpstr>
      <vt:lpstr> Перелік послуг, які надаються в закладі</vt:lpstr>
      <vt:lpstr>Презентация PowerPoint</vt:lpstr>
      <vt:lpstr>4. ЗАХОДИ З ПІДВИЩЕННЯ ДОСТУПНОСТІ ТА ЯКОСТІ ПАЛІАТИВНОЇ ДОПОМОГИ </vt:lpstr>
      <vt:lpstr>ДЯКУЮ ЗА УВАГУ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ПЛАН-СХЕМА ЗВІТУВАННЯ  КНП “ВІННИЦЬКА МІСЬКА КЛІНІЧНА ЛІКАРНЯ №3”</dc:title>
  <dc:creator>UserEleks</dc:creator>
  <cp:lastModifiedBy>Пользователь</cp:lastModifiedBy>
  <cp:revision>21</cp:revision>
  <dcterms:created xsi:type="dcterms:W3CDTF">2021-05-26T06:53:21Z</dcterms:created>
  <dcterms:modified xsi:type="dcterms:W3CDTF">2022-10-26T09:22:41Z</dcterms:modified>
</cp:coreProperties>
</file>